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0" r:id="rId3"/>
    <p:sldId id="260" r:id="rId4"/>
    <p:sldId id="257" r:id="rId5"/>
    <p:sldId id="267" r:id="rId6"/>
    <p:sldId id="262" r:id="rId7"/>
    <p:sldId id="261" r:id="rId8"/>
    <p:sldId id="263" r:id="rId9"/>
    <p:sldId id="269" r:id="rId10"/>
    <p:sldId id="266" r:id="rId11"/>
    <p:sldId id="275" r:id="rId12"/>
    <p:sldId id="277" r:id="rId13"/>
    <p:sldId id="281" r:id="rId14"/>
    <p:sldId id="264" r:id="rId15"/>
    <p:sldId id="276" r:id="rId16"/>
    <p:sldId id="272" r:id="rId17"/>
    <p:sldId id="265" r:id="rId18"/>
    <p:sldId id="274" r:id="rId19"/>
    <p:sldId id="27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te.ie/radio1/doconone/2017/0802/894699-pisusuuq-the-one-who-walks/" TargetMode="External"/><Relationship Id="rId2" Type="http://schemas.openxmlformats.org/officeDocument/2006/relationships/hyperlink" Target="https://www.erudit.org/fr/revues/etudinuit/2005-v29-n1-2-etudinuit1430/013943ar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tk.ca/wp-content/uploads/2016/10/2007-0102-InuktitutMagazine-IUCANS-IULATN-EN-FR.pdf" TargetMode="External"/><Relationship Id="rId4" Type="http://schemas.openxmlformats.org/officeDocument/2006/relationships/hyperlink" Target="http://www.nunavut.com/nunavut99/english/our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saalanga.ca/" TargetMode="External"/><Relationship Id="rId2" Type="http://schemas.openxmlformats.org/officeDocument/2006/relationships/hyperlink" Target="https://www.icor.ottawainuitchildrens.com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2047397-0AE4-4259-B462-CF17789D6657}"/>
              </a:ext>
            </a:extLst>
          </p:cNvPr>
          <p:cNvSpPr txBox="1"/>
          <p:nvPr/>
        </p:nvSpPr>
        <p:spPr>
          <a:xfrm>
            <a:off x="791308" y="747346"/>
            <a:ext cx="766689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/>
              <a:t>Inuktitut uqausituqarinngitamnik ilinniaqpalliajunga qablunaat nunangani</a:t>
            </a:r>
            <a:br>
              <a:rPr lang="en-CA" sz="3600" b="1" dirty="0"/>
            </a:br>
            <a:r>
              <a:rPr lang="en-CA" sz="3600" b="1" dirty="0"/>
              <a:t/>
            </a:r>
            <a:br>
              <a:rPr lang="en-CA" sz="3600" b="1" dirty="0"/>
            </a:br>
            <a:r>
              <a:rPr lang="en-CA" sz="3600" b="1" dirty="0"/>
              <a:t>Inuktitut second language (ISL) learning in an urban setting: </a:t>
            </a:r>
          </a:p>
          <a:p>
            <a:r>
              <a:rPr lang="en-CA" sz="3600" b="1" dirty="0"/>
              <a:t>a first-hand account</a:t>
            </a:r>
          </a:p>
          <a:p>
            <a:endParaRPr lang="en-CA" sz="3600" b="1" dirty="0"/>
          </a:p>
          <a:p>
            <a:r>
              <a:rPr lang="en-CA" sz="2800" dirty="0"/>
              <a:t>Anna Logie</a:t>
            </a:r>
          </a:p>
        </p:txBody>
      </p:sp>
    </p:spTree>
    <p:extLst>
      <p:ext uri="{BB962C8B-B14F-4D97-AF65-F5344CB8AC3E}">
        <p14:creationId xmlns:p14="http://schemas.microsoft.com/office/powerpoint/2010/main" val="1643405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C0F22-CD0C-4B01-B55C-878B8EE7B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5419" y="1774093"/>
            <a:ext cx="10486395" cy="301771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tries to balance competing goals beyond efficiency for learners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has worked for some learners </a:t>
            </a:r>
            <a:r>
              <a:rPr lang="en-US" b="1" dirty="0">
                <a:solidFill>
                  <a:schemeClr val="tx1"/>
                </a:solidFill>
              </a:rPr>
              <a:t>in Northern/immersion settings </a:t>
            </a:r>
          </a:p>
          <a:p>
            <a:pPr>
              <a:buFontTx/>
              <a:buChar char="-"/>
            </a:pPr>
            <a:endParaRPr lang="en-US" dirty="0">
              <a:solidFill>
                <a:schemeClr val="tx1"/>
              </a:solidFill>
            </a:endParaRPr>
          </a:p>
          <a:p>
            <a:endParaRPr lang="en-CA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28EA751-647C-4A78-8ABE-71124A727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535" y="868158"/>
            <a:ext cx="8534400" cy="819966"/>
          </a:xfrm>
        </p:spPr>
        <p:txBody>
          <a:bodyPr>
            <a:normAutofit/>
          </a:bodyPr>
          <a:lstStyle/>
          <a:p>
            <a:r>
              <a:rPr lang="en-CA" dirty="0"/>
              <a:t>Dominant approach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B32220-BDF3-40F3-A7FD-5E8EAF78F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457" y="3938954"/>
            <a:ext cx="4665948" cy="26201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FC48F4-9D69-4FCB-8DD8-4600CDD7C50D}"/>
              </a:ext>
            </a:extLst>
          </p:cNvPr>
          <p:cNvSpPr txBox="1"/>
          <p:nvPr/>
        </p:nvSpPr>
        <p:spPr>
          <a:xfrm>
            <a:off x="7922846" y="4456758"/>
            <a:ext cx="1291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Andrew Morrison</a:t>
            </a:r>
          </a:p>
        </p:txBody>
      </p:sp>
    </p:spTree>
    <p:extLst>
      <p:ext uri="{BB962C8B-B14F-4D97-AF65-F5344CB8AC3E}">
        <p14:creationId xmlns:p14="http://schemas.microsoft.com/office/powerpoint/2010/main" val="67245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C0F22-CD0C-4B01-B55C-878B8EE7B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5534" y="2110154"/>
            <a:ext cx="10361857" cy="437856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Unclear that anyone has learned ISL using the dominant approach</a:t>
            </a:r>
          </a:p>
          <a:p>
            <a:pPr>
              <a:buFontTx/>
              <a:buChar char="-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The strategic approach may be more appropriate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What does this mean for urban ISL </a:t>
            </a:r>
            <a:r>
              <a:rPr lang="en-US" sz="2400" b="1" dirty="0">
                <a:solidFill>
                  <a:schemeClr val="tx1"/>
                </a:solidFill>
              </a:rPr>
              <a:t>learners</a:t>
            </a:r>
            <a:r>
              <a:rPr lang="en-US" sz="2400" dirty="0">
                <a:solidFill>
                  <a:schemeClr val="tx1"/>
                </a:solidFill>
              </a:rPr>
              <a:t>?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What does this mean for urban ISL </a:t>
            </a:r>
            <a:r>
              <a:rPr lang="en-US" sz="2400" b="1" dirty="0">
                <a:solidFill>
                  <a:schemeClr val="tx1"/>
                </a:solidFill>
              </a:rPr>
              <a:t>teachers</a:t>
            </a:r>
            <a:r>
              <a:rPr lang="en-US" sz="2400" dirty="0">
                <a:solidFill>
                  <a:schemeClr val="tx1"/>
                </a:solidFill>
              </a:rPr>
              <a:t>? 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28EA751-647C-4A78-8ABE-71124A727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534" y="1017626"/>
            <a:ext cx="10276865" cy="905283"/>
          </a:xfrm>
        </p:spPr>
        <p:txBody>
          <a:bodyPr>
            <a:normAutofit fontScale="90000"/>
          </a:bodyPr>
          <a:lstStyle/>
          <a:p>
            <a:r>
              <a:rPr lang="en-CA" dirty="0"/>
              <a:t>But In southern/non-immersion settings…</a:t>
            </a:r>
          </a:p>
        </p:txBody>
      </p:sp>
    </p:spTree>
    <p:extLst>
      <p:ext uri="{BB962C8B-B14F-4D97-AF65-F5344CB8AC3E}">
        <p14:creationId xmlns:p14="http://schemas.microsoft.com/office/powerpoint/2010/main" val="325351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A5165-B497-4546-9E7D-BDC1491EE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574755"/>
            <a:ext cx="8534400" cy="770469"/>
          </a:xfrm>
        </p:spPr>
        <p:txBody>
          <a:bodyPr/>
          <a:lstStyle/>
          <a:p>
            <a:r>
              <a:rPr lang="en-CA" dirty="0"/>
              <a:t>My own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A078B-7DDA-4631-B104-DC783FCD1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913" y="3585725"/>
            <a:ext cx="6358426" cy="27586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400" dirty="0">
                <a:solidFill>
                  <a:schemeClr val="tx1"/>
                </a:solidFill>
              </a:rPr>
              <a:t>1 year taking weekly online immersion classes (Thunder Bay)</a:t>
            </a:r>
          </a:p>
          <a:p>
            <a:r>
              <a:rPr lang="en-CA" sz="2400" dirty="0">
                <a:solidFill>
                  <a:schemeClr val="tx1"/>
                </a:solidFill>
              </a:rPr>
              <a:t>Started as purely conversation-based (oral and written)</a:t>
            </a:r>
          </a:p>
          <a:p>
            <a:r>
              <a:rPr lang="en-CA" sz="2400" dirty="0">
                <a:solidFill>
                  <a:schemeClr val="tx1"/>
                </a:solidFill>
              </a:rPr>
              <a:t>But then adopted strategic approach</a:t>
            </a:r>
          </a:p>
          <a:p>
            <a:pPr marL="0" indent="0">
              <a:buNone/>
            </a:pPr>
            <a:endParaRPr lang="en-CA" sz="2400" dirty="0">
              <a:solidFill>
                <a:schemeClr val="tx1"/>
              </a:solidFill>
            </a:endParaRPr>
          </a:p>
          <a:p>
            <a:endParaRPr lang="en-CA" sz="24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08589A-92CF-42A2-8ECE-DDFBBCFB5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638" y="3468855"/>
            <a:ext cx="4597034" cy="27586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9B3BB8-4BA9-410E-843C-DFB69C8F9BA1}"/>
              </a:ext>
            </a:extLst>
          </p:cNvPr>
          <p:cNvSpPr txBox="1"/>
          <p:nvPr/>
        </p:nvSpPr>
        <p:spPr>
          <a:xfrm>
            <a:off x="569913" y="2083776"/>
            <a:ext cx="9022495" cy="150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en-CA" sz="2400" dirty="0">
                <a:solidFill>
                  <a:prstClr val="white"/>
                </a:solidFill>
              </a:rPr>
              <a:t>1 year studying Mick Mallon’s textbooks and CD (Ottawa) </a:t>
            </a:r>
          </a:p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CA" sz="2400" dirty="0">
                <a:solidFill>
                  <a:prstClr val="white"/>
                </a:solidFill>
              </a:rPr>
              <a:t>Structure of the language 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en-CA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198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F6E26-1686-4BDC-9E4E-A3DF39D22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829732"/>
            <a:ext cx="8534400" cy="1507067"/>
          </a:xfrm>
        </p:spPr>
        <p:txBody>
          <a:bodyPr/>
          <a:lstStyle/>
          <a:p>
            <a:r>
              <a:rPr lang="en-CA" dirty="0"/>
              <a:t>What motivates 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D0361-0A75-4A0C-86B5-3FBD6CBE0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688123"/>
            <a:ext cx="9202250" cy="5046785"/>
          </a:xfrm>
        </p:spPr>
        <p:txBody>
          <a:bodyPr/>
          <a:lstStyle/>
          <a:p>
            <a:r>
              <a:rPr lang="en-CA" dirty="0">
                <a:solidFill>
                  <a:schemeClr val="tx1"/>
                </a:solidFill>
              </a:rPr>
              <a:t>The language </a:t>
            </a:r>
          </a:p>
          <a:p>
            <a:pPr marL="0" indent="0">
              <a:buNone/>
            </a:pPr>
            <a:r>
              <a:rPr lang="en-CA" dirty="0">
                <a:solidFill>
                  <a:schemeClr val="tx1"/>
                </a:solidFill>
              </a:rPr>
              <a:t>			</a:t>
            </a:r>
            <a:r>
              <a:rPr lang="en-US" dirty="0">
                <a:solidFill>
                  <a:schemeClr val="tx1"/>
                </a:solidFill>
              </a:rPr>
              <a:t>“To have another language is to possess a second soul.” 																– Charlemagne</a:t>
            </a:r>
            <a:endParaRPr lang="en-CA" dirty="0">
              <a:solidFill>
                <a:schemeClr val="tx1"/>
              </a:solidFill>
            </a:endParaRPr>
          </a:p>
          <a:p>
            <a:r>
              <a:rPr lang="en-CA" dirty="0">
                <a:solidFill>
                  <a:schemeClr val="tx1"/>
                </a:solidFill>
              </a:rPr>
              <a:t>My partner</a:t>
            </a:r>
          </a:p>
          <a:p>
            <a:r>
              <a:rPr lang="en-CA" dirty="0">
                <a:solidFill>
                  <a:schemeClr val="tx1"/>
                </a:solidFill>
              </a:rPr>
              <a:t>Raising a bilingual family in the future</a:t>
            </a:r>
          </a:p>
          <a:p>
            <a:r>
              <a:rPr lang="en-CA" dirty="0">
                <a:solidFill>
                  <a:schemeClr val="tx1"/>
                </a:solidFill>
              </a:rPr>
              <a:t>As a woman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11976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3DAFC-73E0-4C95-A5A5-8983C470A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419" y="610276"/>
            <a:ext cx="10267566" cy="1023139"/>
          </a:xfrm>
        </p:spPr>
        <p:txBody>
          <a:bodyPr>
            <a:normAutofit fontScale="90000"/>
          </a:bodyPr>
          <a:lstStyle/>
          <a:p>
            <a:r>
              <a:rPr lang="en-CA" cap="none" dirty="0"/>
              <a:t>Pedagogical Questions to Consider for ISL </a:t>
            </a:r>
            <a:br>
              <a:rPr lang="en-CA" cap="none" dirty="0"/>
            </a:br>
            <a:r>
              <a:rPr lang="en-CA" cap="none" dirty="0"/>
              <a:t>Learners and Teachers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C0F22-CD0C-4B01-B55C-878B8EE7B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5419" y="2008553"/>
            <a:ext cx="9579812" cy="3741615"/>
          </a:xfrm>
        </p:spPr>
        <p:txBody>
          <a:bodyPr>
            <a:normAutofit/>
          </a:bodyPr>
          <a:lstStyle/>
          <a:p>
            <a:r>
              <a:rPr lang="en-CA" sz="2600" dirty="0">
                <a:solidFill>
                  <a:schemeClr val="tx1"/>
                </a:solidFill>
              </a:rPr>
              <a:t>Does the language have a very different structure than English? </a:t>
            </a:r>
          </a:p>
          <a:p>
            <a:r>
              <a:rPr lang="en-CA" sz="2600" dirty="0">
                <a:solidFill>
                  <a:schemeClr val="tx1"/>
                </a:solidFill>
              </a:rPr>
              <a:t>Is it an immersion or non-immersion setting?</a:t>
            </a:r>
          </a:p>
          <a:p>
            <a:r>
              <a:rPr lang="en-CA" sz="2600" dirty="0">
                <a:solidFill>
                  <a:schemeClr val="tx1"/>
                </a:solidFill>
              </a:rPr>
              <a:t>What is the easiest dialect/script/learning method to use?</a:t>
            </a:r>
          </a:p>
          <a:p>
            <a:r>
              <a:rPr lang="en-CA" sz="2600" dirty="0">
                <a:solidFill>
                  <a:schemeClr val="tx1"/>
                </a:solidFill>
              </a:rPr>
              <a:t>Is the dialect/script/learning method that has been chosen, appropriate in light of the setting?</a:t>
            </a:r>
          </a:p>
        </p:txBody>
      </p:sp>
    </p:spTree>
    <p:extLst>
      <p:ext uri="{BB962C8B-B14F-4D97-AF65-F5344CB8AC3E}">
        <p14:creationId xmlns:p14="http://schemas.microsoft.com/office/powerpoint/2010/main" val="255136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9AB6D-A50F-433B-A0AF-25FDB6AB8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7354" y="1492738"/>
            <a:ext cx="9128369" cy="35325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u-Latn-CA" sz="3200" b="1" dirty="0">
                <a:solidFill>
                  <a:schemeClr val="tx1"/>
                </a:solidFill>
              </a:rPr>
              <a:t>“Uumajurniuti iniqunariaqajjangillaq.”	</a:t>
            </a:r>
            <a:r>
              <a:rPr lang="iu-Latn-CA" sz="3200" dirty="0">
                <a:solidFill>
                  <a:schemeClr val="tx1"/>
                </a:solidFill>
              </a:rPr>
              <a:t>	</a:t>
            </a:r>
          </a:p>
          <a:p>
            <a:pPr marL="0" indent="0">
              <a:buNone/>
            </a:pPr>
            <a:r>
              <a:rPr lang="iu-Latn-CA" sz="3200" dirty="0">
                <a:solidFill>
                  <a:schemeClr val="tx1"/>
                </a:solidFill>
              </a:rPr>
              <a:t>			</a:t>
            </a:r>
            <a:r>
              <a:rPr lang="iu-Latn-CA" sz="2400" dirty="0">
                <a:solidFill>
                  <a:schemeClr val="tx1"/>
                </a:solidFill>
              </a:rPr>
              <a:t>							- Allatanga Zebedee Nungak 							</a:t>
            </a:r>
            <a:endParaRPr lang="iu-Latn-CA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iu-Lat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iu-Latn-CA" dirty="0">
                <a:solidFill>
                  <a:schemeClr val="tx1"/>
                </a:solidFill>
              </a:rPr>
              <a:t>						</a:t>
            </a:r>
          </a:p>
          <a:p>
            <a:pPr marL="0" indent="0">
              <a:buNone/>
            </a:pPr>
            <a:r>
              <a:rPr lang="iu-Latn-CA" dirty="0">
                <a:solidFill>
                  <a:schemeClr val="tx1"/>
                </a:solidFill>
              </a:rPr>
              <a:t>	</a:t>
            </a:r>
            <a:r>
              <a:rPr lang="iu-Latn-CA" sz="2400" b="1" dirty="0">
                <a:solidFill>
                  <a:schemeClr val="tx1"/>
                </a:solidFill>
              </a:rPr>
              <a:t>“A hunting implement need not be good-looking at all.” </a:t>
            </a:r>
            <a:endParaRPr lang="en-CA" b="1" dirty="0">
              <a:solidFill>
                <a:schemeClr val="tx1"/>
              </a:solidFill>
            </a:endParaRPr>
          </a:p>
          <a:p>
            <a:pPr marL="0" indent="0" algn="r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9122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53B69-E161-4D33-A640-B757E91D9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466" y="2350801"/>
            <a:ext cx="8534400" cy="1507067"/>
          </a:xfrm>
        </p:spPr>
        <p:txBody>
          <a:bodyPr/>
          <a:lstStyle/>
          <a:p>
            <a:pPr algn="ctr"/>
            <a:r>
              <a:rPr lang="en-CA" dirty="0"/>
              <a:t>Qujannamiik!</a:t>
            </a:r>
          </a:p>
        </p:txBody>
      </p:sp>
    </p:spTree>
    <p:extLst>
      <p:ext uri="{BB962C8B-B14F-4D97-AF65-F5344CB8AC3E}">
        <p14:creationId xmlns:p14="http://schemas.microsoft.com/office/powerpoint/2010/main" val="2633351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C0F22-CD0C-4B01-B55C-878B8EE7B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5420" y="2271777"/>
            <a:ext cx="8534400" cy="189577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CA" sz="32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CA" sz="3200" dirty="0">
                <a:solidFill>
                  <a:schemeClr val="tx1"/>
                </a:solidFill>
              </a:rPr>
              <a:t>Apiqqutiksaq-qaq-pisi?</a:t>
            </a:r>
          </a:p>
          <a:p>
            <a:pPr marL="0" indent="0" algn="ctr">
              <a:buNone/>
            </a:pPr>
            <a:r>
              <a:rPr lang="en-CA" sz="3200" dirty="0">
                <a:solidFill>
                  <a:schemeClr val="tx1"/>
                </a:solidFill>
              </a:rPr>
              <a:t>Do you have any questions? </a:t>
            </a:r>
          </a:p>
        </p:txBody>
      </p:sp>
    </p:spTree>
    <p:extLst>
      <p:ext uri="{BB962C8B-B14F-4D97-AF65-F5344CB8AC3E}">
        <p14:creationId xmlns:p14="http://schemas.microsoft.com/office/powerpoint/2010/main" val="3171999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01F5B-29E6-4B1D-9837-9E6C9D072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10987"/>
            <a:ext cx="8534400" cy="629790"/>
          </a:xfrm>
        </p:spPr>
        <p:txBody>
          <a:bodyPr>
            <a:normAutofit fontScale="90000"/>
          </a:bodyPr>
          <a:lstStyle/>
          <a:p>
            <a:r>
              <a:rPr lang="en-CA" dirty="0"/>
              <a:t>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2A3AB-682A-4D77-8B35-D186CF997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705" y="1125415"/>
            <a:ext cx="8534400" cy="5319347"/>
          </a:xfrm>
        </p:spPr>
        <p:txBody>
          <a:bodyPr>
            <a:normAutofit lnSpcReduction="10000"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“An ephemeral anomaly. The metamorphoses of the Eskimo Language School: 1968-1999”, Mick Mallon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hlinkClick r:id="rId2"/>
              </a:rPr>
              <a:t>https://www.erudit.org/fr/revues/etudinuit/2005-v29-n1-2-etudinuit1430/013943ar.pdf</a:t>
            </a: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 err="1">
                <a:solidFill>
                  <a:schemeClr val="tx1"/>
                </a:solidFill>
              </a:rPr>
              <a:t>Pisusuuq</a:t>
            </a:r>
            <a:r>
              <a:rPr lang="en-US" sz="1800" dirty="0">
                <a:solidFill>
                  <a:schemeClr val="tx1"/>
                </a:solidFill>
              </a:rPr>
              <a:t>, The One Who Walks</a:t>
            </a:r>
          </a:p>
          <a:p>
            <a:pPr marL="0" indent="0">
              <a:buNone/>
            </a:pPr>
            <a:r>
              <a:rPr lang="en-CA" sz="1800" dirty="0">
                <a:hlinkClick r:id="rId3"/>
              </a:rPr>
              <a:t>https://www.rte.ie/radio1/doconone/2017/0802/894699-pisusuuq-the-one-who-walks/</a:t>
            </a:r>
            <a:endParaRPr lang="en-CA" sz="1800" dirty="0"/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r>
              <a:rPr lang="en-CA" sz="1800" dirty="0">
                <a:solidFill>
                  <a:schemeClr val="tx1"/>
                </a:solidFill>
              </a:rPr>
              <a:t>Our Language, Our Selves</a:t>
            </a:r>
          </a:p>
          <a:p>
            <a:pPr marL="0" indent="0">
              <a:buNone/>
            </a:pPr>
            <a:r>
              <a:rPr lang="en-CA" sz="1800" dirty="0">
                <a:solidFill>
                  <a:schemeClr val="tx1"/>
                </a:solidFill>
                <a:hlinkClick r:id="rId4"/>
              </a:rPr>
              <a:t>http://www.nunavut.com/nunavut99/english/our.html</a:t>
            </a:r>
            <a:endParaRPr lang="en-CA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CA" sz="1800" dirty="0">
              <a:solidFill>
                <a:schemeClr val="tx1"/>
              </a:solidFill>
            </a:endParaRPr>
          </a:p>
          <a:p>
            <a:r>
              <a:rPr lang="en-CA" sz="1800" dirty="0">
                <a:solidFill>
                  <a:schemeClr val="tx1"/>
                </a:solidFill>
              </a:rPr>
              <a:t>Inuktitut Magazine</a:t>
            </a:r>
          </a:p>
          <a:p>
            <a:pPr marL="0" indent="0">
              <a:buNone/>
            </a:pPr>
            <a:r>
              <a:rPr lang="en-CA" sz="1800" dirty="0">
                <a:hlinkClick r:id="rId5"/>
              </a:rPr>
              <a:t>https://www.itk.ca/wp-content/uploads/2016/10/2007-0102-InuktitutMagazine-IUCANS-IULATN-EN-FR.pdf</a:t>
            </a:r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2565510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8262B-FE62-45C1-BC7A-6A0F6EE37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927" y="64802"/>
            <a:ext cx="8534400" cy="1507067"/>
          </a:xfrm>
        </p:spPr>
        <p:txBody>
          <a:bodyPr/>
          <a:lstStyle/>
          <a:p>
            <a:r>
              <a:rPr lang="en-CA" dirty="0"/>
              <a:t>Inuktitut learning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D406B-F733-40ED-A7B7-6107BA6F9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926" y="1415563"/>
            <a:ext cx="10139119" cy="476543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Intermediate Inuktitut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Intermediate Inuktitut, Mick Mallon (1999)</a:t>
            </a:r>
          </a:p>
          <a:p>
            <a:r>
              <a:rPr lang="en-US" dirty="0">
                <a:solidFill>
                  <a:schemeClr val="tx1"/>
                </a:solidFill>
              </a:rPr>
              <a:t>Suffixes of the Eskimo Dialects of Cumberland Peninsula and North Baffin Island, Kenn Harper (1979)</a:t>
            </a:r>
          </a:p>
          <a:p>
            <a:r>
              <a:rPr lang="en-US" dirty="0">
                <a:solidFill>
                  <a:schemeClr val="tx1"/>
                </a:solidFill>
              </a:rPr>
              <a:t>Learning to Speak Inuktitut, Alex Spalding (1979) 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Beginner Inuktitut 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Introductory Inuktitut, Mick Mallon (1991)</a:t>
            </a:r>
          </a:p>
          <a:p>
            <a:r>
              <a:rPr lang="en-US" dirty="0">
                <a:solidFill>
                  <a:schemeClr val="tx1"/>
                </a:solidFill>
              </a:rPr>
              <a:t>Introduction to the Structure of Inuktitut (CD), Mick Mallon (2003) (free from Government of Nunavut)</a:t>
            </a:r>
          </a:p>
          <a:p>
            <a:r>
              <a:rPr lang="en-US" dirty="0">
                <a:solidFill>
                  <a:schemeClr val="tx1"/>
                </a:solidFill>
                <a:hlinkClick r:id="rId2"/>
              </a:rPr>
              <a:t>Inuktitut Podcast Project</a:t>
            </a:r>
            <a:r>
              <a:rPr lang="en-US" dirty="0">
                <a:solidFill>
                  <a:schemeClr val="tx1"/>
                </a:solidFill>
              </a:rPr>
              <a:t>, Ottawa Inuit Children’s Centre (online)</a:t>
            </a:r>
          </a:p>
          <a:p>
            <a:r>
              <a:rPr lang="en-US" dirty="0">
                <a:solidFill>
                  <a:schemeClr val="tx1"/>
                </a:solidFill>
                <a:hlinkClick r:id="rId3"/>
              </a:rPr>
              <a:t>Tusaalanga </a:t>
            </a:r>
            <a:r>
              <a:rPr lang="en-US" dirty="0">
                <a:solidFill>
                  <a:schemeClr val="tx1"/>
                </a:solidFill>
              </a:rPr>
              <a:t>website</a:t>
            </a:r>
          </a:p>
          <a:p>
            <a:r>
              <a:rPr lang="en-US" dirty="0">
                <a:solidFill>
                  <a:schemeClr val="tx1"/>
                </a:solidFill>
              </a:rPr>
              <a:t>Inuktitut Essentials: A Phrasebook, </a:t>
            </a:r>
            <a:r>
              <a:rPr lang="en-US" dirty="0" err="1">
                <a:solidFill>
                  <a:schemeClr val="tx1"/>
                </a:solidFill>
              </a:rPr>
              <a:t>Pirurvik</a:t>
            </a:r>
            <a:r>
              <a:rPr lang="en-US" dirty="0">
                <a:solidFill>
                  <a:schemeClr val="tx1"/>
                </a:solidFill>
              </a:rPr>
              <a:t> (2009)</a:t>
            </a:r>
          </a:p>
        </p:txBody>
      </p:sp>
    </p:spTree>
    <p:extLst>
      <p:ext uri="{BB962C8B-B14F-4D97-AF65-F5344CB8AC3E}">
        <p14:creationId xmlns:p14="http://schemas.microsoft.com/office/powerpoint/2010/main" val="1758943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00D115-1C4A-4EB8-AA5D-0F1EFB617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5830" y="469392"/>
            <a:ext cx="3862754" cy="2898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D5D2B6-C742-4CAD-8C22-3911546BF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61" y="3782128"/>
            <a:ext cx="4964723" cy="2606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C3AAEE-36F7-4261-B734-4CD7853D8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7917" y="3782128"/>
            <a:ext cx="4315366" cy="2606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0575D0-EC30-4501-9D34-8024135C9C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7917" y="489061"/>
            <a:ext cx="4296250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302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852D4-CC0D-479C-9339-3B2341807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681" y="618717"/>
            <a:ext cx="8534400" cy="1507067"/>
          </a:xfrm>
        </p:spPr>
        <p:txBody>
          <a:bodyPr/>
          <a:lstStyle/>
          <a:p>
            <a:r>
              <a:rPr lang="en-CA" dirty="0"/>
              <a:t>big question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A3AFB-5105-4EF9-849D-B3105F739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680" y="1789723"/>
            <a:ext cx="9471209" cy="304018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What pedagogical methods and goals did I choose to make the learning process easier for me as an ISL learner in an urban environment? </a:t>
            </a:r>
          </a:p>
        </p:txBody>
      </p:sp>
    </p:spTree>
    <p:extLst>
      <p:ext uri="{BB962C8B-B14F-4D97-AF65-F5344CB8AC3E}">
        <p14:creationId xmlns:p14="http://schemas.microsoft.com/office/powerpoint/2010/main" val="4172490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uit Language Map">
            <a:extLst>
              <a:ext uri="{FF2B5EF4-FFF2-40B4-BE49-F238E27FC236}">
                <a16:creationId xmlns:a16="http://schemas.microsoft.com/office/drawing/2014/main" id="{0BA46256-1D70-4C3C-898A-464216C01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515" y="641838"/>
            <a:ext cx="8477250" cy="440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0454C4-BAE3-4227-941B-4CBD27BF3717}"/>
              </a:ext>
            </a:extLst>
          </p:cNvPr>
          <p:cNvSpPr/>
          <p:nvPr/>
        </p:nvSpPr>
        <p:spPr>
          <a:xfrm>
            <a:off x="1837592" y="5125258"/>
            <a:ext cx="30764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dirty="0">
                <a:solidFill>
                  <a:schemeClr val="bg1"/>
                </a:solidFill>
              </a:rPr>
              <a:t>http://www.tusaalanga.ca/node/2502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4DF66B-E872-4F36-B8BD-544388420F04}"/>
              </a:ext>
            </a:extLst>
          </p:cNvPr>
          <p:cNvSpPr txBox="1"/>
          <p:nvPr/>
        </p:nvSpPr>
        <p:spPr>
          <a:xfrm>
            <a:off x="7640516" y="5317141"/>
            <a:ext cx="1878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FF0000"/>
                </a:solidFill>
              </a:rPr>
              <a:t>X  </a:t>
            </a:r>
            <a:r>
              <a:rPr lang="en-CA" sz="2000" dirty="0"/>
              <a:t>Montreal</a:t>
            </a:r>
            <a:endParaRPr lang="en-CA" sz="20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20E35F-DBCA-4233-9733-A0393893570F}"/>
              </a:ext>
            </a:extLst>
          </p:cNvPr>
          <p:cNvSpPr txBox="1"/>
          <p:nvPr/>
        </p:nvSpPr>
        <p:spPr>
          <a:xfrm>
            <a:off x="6339254" y="5402257"/>
            <a:ext cx="1696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Ottawa  </a:t>
            </a:r>
            <a:r>
              <a:rPr lang="en-CA" sz="20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637433-EF67-462A-B738-AB8C326E5C9E}"/>
              </a:ext>
            </a:extLst>
          </p:cNvPr>
          <p:cNvSpPr txBox="1"/>
          <p:nvPr/>
        </p:nvSpPr>
        <p:spPr>
          <a:xfrm>
            <a:off x="5331070" y="5134078"/>
            <a:ext cx="2016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Thunder Bay  </a:t>
            </a:r>
            <a:r>
              <a:rPr lang="en-CA" sz="1400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83029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84744-2291-4F04-AF67-CC7E65203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681" y="1524000"/>
            <a:ext cx="7923457" cy="46042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CA" b="1" dirty="0">
                <a:solidFill>
                  <a:schemeClr val="tx1"/>
                </a:solidFill>
              </a:rPr>
              <a:t>Inuktitut is a difficult language for Anglophones </a:t>
            </a:r>
            <a:r>
              <a:rPr lang="en-CA" b="1" i="1" dirty="0">
                <a:solidFill>
                  <a:schemeClr val="tx1"/>
                </a:solidFill>
              </a:rPr>
              <a:t>in Inuktitut-speaking communities</a:t>
            </a:r>
            <a:r>
              <a:rPr lang="en-CA" b="1" dirty="0">
                <a:solidFill>
                  <a:schemeClr val="tx1"/>
                </a:solidFill>
              </a:rPr>
              <a:t> to learn as a second language…</a:t>
            </a:r>
          </a:p>
          <a:p>
            <a:pPr>
              <a:buFontTx/>
              <a:buChar char="-"/>
            </a:pPr>
            <a:r>
              <a:rPr lang="en-CA" dirty="0">
                <a:solidFill>
                  <a:schemeClr val="tx1"/>
                </a:solidFill>
              </a:rPr>
              <a:t>Very different sentence patterns, pronunciation, worldview</a:t>
            </a:r>
          </a:p>
          <a:p>
            <a:pPr marL="0" indent="0" algn="ctr">
              <a:buNone/>
            </a:pPr>
            <a:endParaRPr lang="en-CA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CA" dirty="0">
                <a:solidFill>
                  <a:schemeClr val="tx1"/>
                </a:solidFill>
              </a:rPr>
              <a:t>I want to go to Paris.</a:t>
            </a:r>
          </a:p>
          <a:p>
            <a:pPr marL="0" indent="0" algn="ctr">
              <a:buNone/>
            </a:pPr>
            <a:r>
              <a:rPr lang="en-CA" dirty="0">
                <a:solidFill>
                  <a:schemeClr val="tx1"/>
                </a:solidFill>
              </a:rPr>
              <a:t>Je veux aller à Paris.</a:t>
            </a:r>
          </a:p>
          <a:p>
            <a:pPr marL="0" indent="0" algn="ctr">
              <a:buNone/>
            </a:pPr>
            <a:r>
              <a:rPr lang="en-CA" dirty="0">
                <a:solidFill>
                  <a:schemeClr val="tx1"/>
                </a:solidFill>
              </a:rPr>
              <a:t>Paris-</a:t>
            </a:r>
            <a:r>
              <a:rPr lang="en-CA" dirty="0" err="1">
                <a:solidFill>
                  <a:schemeClr val="tx1"/>
                </a:solidFill>
              </a:rPr>
              <a:t>munngau</a:t>
            </a:r>
            <a:r>
              <a:rPr lang="en-CA" dirty="0">
                <a:solidFill>
                  <a:schemeClr val="tx1"/>
                </a:solidFill>
              </a:rPr>
              <a:t>-</a:t>
            </a:r>
            <a:r>
              <a:rPr lang="en-CA" dirty="0" err="1">
                <a:solidFill>
                  <a:schemeClr val="tx1"/>
                </a:solidFill>
              </a:rPr>
              <a:t>juma-junga</a:t>
            </a:r>
            <a:r>
              <a:rPr lang="en-CA" dirty="0">
                <a:solidFill>
                  <a:schemeClr val="tx1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en-CA" dirty="0">
                <a:solidFill>
                  <a:schemeClr val="tx1"/>
                </a:solidFill>
              </a:rPr>
              <a:t>Paris-go to-want to-I. </a:t>
            </a:r>
          </a:p>
          <a:p>
            <a:pPr marL="0" indent="0" algn="ctr">
              <a:buNone/>
            </a:pPr>
            <a:endParaRPr lang="en-CA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CA" dirty="0">
                <a:solidFill>
                  <a:schemeClr val="tx1"/>
                </a:solidFill>
              </a:rPr>
              <a:t>Paris-</a:t>
            </a:r>
            <a:r>
              <a:rPr lang="en-CA" dirty="0" err="1">
                <a:solidFill>
                  <a:schemeClr val="tx1"/>
                </a:solidFill>
              </a:rPr>
              <a:t>munngau</a:t>
            </a:r>
            <a:r>
              <a:rPr lang="en-CA" dirty="0">
                <a:solidFill>
                  <a:schemeClr val="tx1"/>
                </a:solidFill>
              </a:rPr>
              <a:t>-</a:t>
            </a:r>
            <a:r>
              <a:rPr lang="en-CA" dirty="0" err="1">
                <a:solidFill>
                  <a:schemeClr val="tx1"/>
                </a:solidFill>
              </a:rPr>
              <a:t>juma-nngit-</a:t>
            </a:r>
            <a:r>
              <a:rPr lang="en-CA" b="1" u="sng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t</a:t>
            </a:r>
            <a:r>
              <a:rPr lang="en-CA" dirty="0" err="1">
                <a:solidFill>
                  <a:schemeClr val="tx1"/>
                </a:solidFill>
              </a:rPr>
              <a:t>unga</a:t>
            </a:r>
            <a:endParaRPr lang="en-CA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CA" dirty="0">
                <a:solidFill>
                  <a:schemeClr val="tx1"/>
                </a:solidFill>
              </a:rPr>
              <a:t>Paris-go to-want to-negative-I</a:t>
            </a:r>
          </a:p>
          <a:p>
            <a:pPr marL="0" indent="0">
              <a:buNone/>
            </a:pPr>
            <a:endParaRPr lang="en-CA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en-CA" dirty="0">
                <a:solidFill>
                  <a:schemeClr val="tx1"/>
                </a:solidFill>
              </a:rPr>
              <a:t>In Nunavut: 9 dialects, 2 writing systems (syllabics and roman orth.) </a:t>
            </a:r>
          </a:p>
          <a:p>
            <a:pPr marL="0" indent="0">
              <a:buNone/>
            </a:pPr>
            <a:r>
              <a:rPr lang="en-CA" dirty="0">
                <a:solidFill>
                  <a:schemeClr val="tx1"/>
                </a:solidFill>
              </a:rPr>
              <a:t>		</a:t>
            </a:r>
          </a:p>
          <a:p>
            <a:pPr marL="0" indent="0">
              <a:buNone/>
            </a:pPr>
            <a:endParaRPr lang="en-CA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CA" b="1" dirty="0">
                <a:solidFill>
                  <a:schemeClr val="tx1"/>
                </a:solidFill>
              </a:rPr>
              <a:t>                   …and it is even harder to learn Inuktitut </a:t>
            </a:r>
            <a:r>
              <a:rPr lang="en-CA" b="1" i="1" dirty="0">
                <a:solidFill>
                  <a:schemeClr val="tx1"/>
                </a:solidFill>
              </a:rPr>
              <a:t>in the South</a:t>
            </a:r>
          </a:p>
          <a:p>
            <a:pPr marL="0" indent="0">
              <a:buNone/>
            </a:pPr>
            <a:r>
              <a:rPr lang="en-CA" b="1" dirty="0">
                <a:solidFill>
                  <a:schemeClr val="tx1"/>
                </a:solidFill>
              </a:rPr>
              <a:t>						</a:t>
            </a:r>
            <a:r>
              <a:rPr lang="en-CA" dirty="0">
                <a:solidFill>
                  <a:schemeClr val="tx1"/>
                </a:solidFill>
              </a:rPr>
              <a:t>						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DAC292-E268-4F99-91E6-F517B061A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681" y="495624"/>
            <a:ext cx="8534400" cy="905283"/>
          </a:xfrm>
        </p:spPr>
        <p:txBody>
          <a:bodyPr>
            <a:normAutofit/>
          </a:bodyPr>
          <a:lstStyle/>
          <a:p>
            <a:r>
              <a:rPr lang="en-CA" dirty="0"/>
              <a:t>ISL learning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617FFA-2C36-4AC5-883F-1CE29CCB0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7065" y="2016559"/>
            <a:ext cx="2352859" cy="15697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87D72B-C89F-4462-9268-0A4A0F878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7065" y="3826119"/>
            <a:ext cx="2352860" cy="196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7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C0F22-CD0C-4B01-B55C-878B8EE7B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5419" y="844062"/>
            <a:ext cx="9048365" cy="16283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What pedagogical methods and goals did I choose to make the learning process easier in an urban environment? </a:t>
            </a:r>
            <a:endParaRPr lang="en-CA" sz="24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70995B-54D3-40A7-8507-39842B90A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516" y="2604182"/>
            <a:ext cx="4308129" cy="356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27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C0F22-CD0C-4B01-B55C-878B8EE7B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5418" y="2133600"/>
            <a:ext cx="10330089" cy="3430954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(1) picking the easiest dialect to learn</a:t>
            </a:r>
            <a:endParaRPr lang="en-US" sz="1800" dirty="0">
              <a:solidFill>
                <a:schemeClr val="tx1"/>
              </a:solidFill>
              <a:latin typeface="Abadi" panose="020B0604020202020204" pitchFamily="34" charset="0"/>
            </a:endParaRPr>
          </a:p>
          <a:p>
            <a:r>
              <a:rPr lang="en-US" dirty="0">
                <a:solidFill>
                  <a:schemeClr val="tx1"/>
                </a:solidFill>
              </a:rPr>
              <a:t>(2) picking the easiest script to learn </a:t>
            </a:r>
          </a:p>
          <a:p>
            <a:r>
              <a:rPr lang="en-US" dirty="0">
                <a:solidFill>
                  <a:schemeClr val="tx1"/>
                </a:solidFill>
              </a:rPr>
              <a:t>(3) following the “combined method” of both conversation </a:t>
            </a:r>
            <a:r>
              <a:rPr lang="en-US" i="1" dirty="0">
                <a:solidFill>
                  <a:schemeClr val="tx1"/>
                </a:solidFill>
              </a:rPr>
              <a:t>and</a:t>
            </a:r>
            <a:r>
              <a:rPr lang="en-US" dirty="0">
                <a:solidFill>
                  <a:schemeClr val="tx1"/>
                </a:solidFill>
              </a:rPr>
              <a:t> explicit grammar-based instruction 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																		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							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										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485887-9D48-4269-8472-D57A046CC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127" y="747740"/>
            <a:ext cx="8534400" cy="905283"/>
          </a:xfrm>
        </p:spPr>
        <p:txBody>
          <a:bodyPr>
            <a:normAutofit fontScale="90000"/>
          </a:bodyPr>
          <a:lstStyle/>
          <a:p>
            <a:r>
              <a:rPr lang="en-CA" dirty="0"/>
              <a:t>What was the most impactful for me: the “Strategic approach”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0380BB-5753-4FA9-B0B9-5DE354BB4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790" y="3763108"/>
            <a:ext cx="4829340" cy="27193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C4213D-74B8-4DE8-8449-B61DC7644AFF}"/>
              </a:ext>
            </a:extLst>
          </p:cNvPr>
          <p:cNvSpPr txBox="1"/>
          <p:nvPr/>
        </p:nvSpPr>
        <p:spPr>
          <a:xfrm>
            <a:off x="8303846" y="3763108"/>
            <a:ext cx="238369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Mick Mallon &amp; Alexina Kublu</a:t>
            </a:r>
          </a:p>
          <a:p>
            <a:endParaRPr lang="en-CA" dirty="0"/>
          </a:p>
          <a:p>
            <a:r>
              <a:rPr lang="en-CA" dirty="0"/>
              <a:t>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9608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C0F22-CD0C-4B01-B55C-878B8EE7B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5420" y="1081454"/>
            <a:ext cx="9781160" cy="480559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“Dominant approach”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	(1) South Qikiqtaaluk/Baffin dialect 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	(2) syllabics 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	(3) “conversation-only” method 	</a:t>
            </a:r>
          </a:p>
          <a:p>
            <a:endParaRPr lang="en-CA" sz="1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2F53E51-7042-42AF-A0FC-92C4708A7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420" y="2268415"/>
            <a:ext cx="10620234" cy="52754"/>
          </a:xfrm>
        </p:spPr>
        <p:txBody>
          <a:bodyPr>
            <a:normAutofit fontScale="90000"/>
          </a:bodyPr>
          <a:lstStyle/>
          <a:p>
            <a:r>
              <a:rPr lang="en-CA" sz="2400" dirty="0"/>
              <a:t/>
            </a:r>
            <a:br>
              <a:rPr lang="en-CA" sz="2400" dirty="0"/>
            </a:br>
            <a:r>
              <a:rPr lang="en-CA" sz="2400" dirty="0"/>
              <a:t>				…</a:t>
            </a:r>
            <a:r>
              <a:rPr lang="en-CA" sz="2400" cap="none" dirty="0"/>
              <a:t>it goes against the ISL teaching approach which has 					become dominant post-Nunavut</a:t>
            </a:r>
            <a:br>
              <a:rPr lang="en-CA" sz="2400" cap="none" dirty="0"/>
            </a:br>
            <a:endParaRPr lang="en-CA" sz="20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3D5E46-6BD4-4574-B58A-7350B28BE627}"/>
              </a:ext>
            </a:extLst>
          </p:cNvPr>
          <p:cNvSpPr txBox="1">
            <a:spLocks/>
          </p:cNvSpPr>
          <p:nvPr/>
        </p:nvSpPr>
        <p:spPr>
          <a:xfrm>
            <a:off x="1205420" y="830227"/>
            <a:ext cx="10228488" cy="508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CA" cap="none" dirty="0"/>
              <a:t>The “strategic approach” isn’t revolutionary, but…</a:t>
            </a:r>
          </a:p>
        </p:txBody>
      </p:sp>
    </p:spTree>
    <p:extLst>
      <p:ext uri="{BB962C8B-B14F-4D97-AF65-F5344CB8AC3E}">
        <p14:creationId xmlns:p14="http://schemas.microsoft.com/office/powerpoint/2010/main" val="9165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5DE7C5F-3E8A-4A32-9F85-DD6B02BB2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004" y="4484077"/>
            <a:ext cx="2092507" cy="23092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714F79-4660-4D07-8D03-45A0E56D2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745" y="4615962"/>
            <a:ext cx="2403231" cy="18024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77327D-8A1C-40F1-B828-E9B74ECE1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37362"/>
            <a:ext cx="10587526" cy="1507067"/>
          </a:xfrm>
        </p:spPr>
        <p:txBody>
          <a:bodyPr/>
          <a:lstStyle/>
          <a:p>
            <a:r>
              <a:rPr lang="en-CA" cap="none" dirty="0">
                <a:solidFill>
                  <a:schemeClr val="bg1"/>
                </a:solidFill>
              </a:rPr>
              <a:t>Dominant Approach v Strategic Approach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B95C5FA0-1F9B-4E02-91B7-B5D36405976C}"/>
              </a:ext>
            </a:extLst>
          </p:cNvPr>
          <p:cNvSpPr/>
          <p:nvPr/>
        </p:nvSpPr>
        <p:spPr>
          <a:xfrm>
            <a:off x="989133" y="1740877"/>
            <a:ext cx="4775687" cy="2743200"/>
          </a:xfrm>
          <a:prstGeom prst="wedgeEllipse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“</a:t>
            </a:r>
            <a:r>
              <a:rPr lang="en-CA" dirty="0" err="1">
                <a:solidFill>
                  <a:schemeClr val="bg1"/>
                </a:solidFill>
              </a:rPr>
              <a:t>illu</a:t>
            </a:r>
            <a:r>
              <a:rPr lang="en-CA" dirty="0">
                <a:solidFill>
                  <a:schemeClr val="bg1"/>
                </a:solidFill>
              </a:rPr>
              <a:t>” is spelled “</a:t>
            </a:r>
            <a:r>
              <a:rPr lang="iu-Cans-CA" dirty="0">
                <a:solidFill>
                  <a:schemeClr val="bg1"/>
                </a:solidFill>
              </a:rPr>
              <a:t>ᐃᓪᓗ</a:t>
            </a:r>
            <a:r>
              <a:rPr lang="en-CA">
                <a:solidFill>
                  <a:schemeClr val="bg1"/>
                </a:solidFill>
              </a:rPr>
              <a:t>”</a:t>
            </a:r>
            <a:endParaRPr lang="en-CA" dirty="0">
              <a:solidFill>
                <a:schemeClr val="bg1"/>
              </a:solidFill>
              <a:highlight>
                <a:srgbClr val="FFFF00"/>
              </a:highlight>
            </a:endParaRPr>
          </a:p>
          <a:p>
            <a:pPr algn="ctr"/>
            <a:endParaRPr lang="en-CA" dirty="0">
              <a:solidFill>
                <a:schemeClr val="bg1"/>
              </a:solidFill>
            </a:endParaRPr>
          </a:p>
          <a:p>
            <a:pPr algn="ctr"/>
            <a:r>
              <a:rPr lang="en-CA" dirty="0">
                <a:solidFill>
                  <a:schemeClr val="bg1"/>
                </a:solidFill>
              </a:rPr>
              <a:t>“</a:t>
            </a:r>
            <a:r>
              <a:rPr lang="en-CA" dirty="0" err="1">
                <a:solidFill>
                  <a:schemeClr val="bg1"/>
                </a:solidFill>
              </a:rPr>
              <a:t>illuqaqqit</a:t>
            </a:r>
            <a:r>
              <a:rPr lang="en-CA" dirty="0">
                <a:solidFill>
                  <a:schemeClr val="bg1"/>
                </a:solidFill>
              </a:rPr>
              <a:t>?” means “do you have a house?” </a:t>
            </a:r>
          </a:p>
          <a:p>
            <a:pPr algn="ctr"/>
            <a:endParaRPr lang="en-CA" dirty="0">
              <a:solidFill>
                <a:schemeClr val="bg1"/>
              </a:solidFill>
            </a:endParaRPr>
          </a:p>
          <a:p>
            <a:pPr algn="ctr"/>
            <a:r>
              <a:rPr lang="en-CA" dirty="0">
                <a:solidFill>
                  <a:schemeClr val="bg1"/>
                </a:solidFill>
              </a:rPr>
              <a:t>You need to memorize the full word.</a:t>
            </a:r>
            <a:endParaRPr lang="en-CA" dirty="0"/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06A964BC-8A12-42C2-8CCA-DB5159A59C9B}"/>
              </a:ext>
            </a:extLst>
          </p:cNvPr>
          <p:cNvSpPr/>
          <p:nvPr/>
        </p:nvSpPr>
        <p:spPr>
          <a:xfrm flipH="1">
            <a:off x="5929795" y="1529864"/>
            <a:ext cx="5646863" cy="2822972"/>
          </a:xfrm>
          <a:prstGeom prst="wedgeEllipse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bg1"/>
              </a:solidFill>
            </a:endParaRPr>
          </a:p>
          <a:p>
            <a:pPr algn="ctr"/>
            <a:endParaRPr lang="en-CA" dirty="0">
              <a:solidFill>
                <a:schemeClr val="bg1"/>
              </a:solidFill>
            </a:endParaRPr>
          </a:p>
          <a:p>
            <a:pPr algn="ctr"/>
            <a:r>
              <a:rPr lang="en-CA" dirty="0">
                <a:solidFill>
                  <a:schemeClr val="bg1"/>
                </a:solidFill>
              </a:rPr>
              <a:t>“</a:t>
            </a:r>
            <a:r>
              <a:rPr lang="en-CA" dirty="0" err="1">
                <a:solidFill>
                  <a:schemeClr val="bg1"/>
                </a:solidFill>
              </a:rPr>
              <a:t>iglu</a:t>
            </a:r>
            <a:r>
              <a:rPr lang="en-CA" dirty="0">
                <a:solidFill>
                  <a:schemeClr val="bg1"/>
                </a:solidFill>
              </a:rPr>
              <a:t>” is spelled “</a:t>
            </a:r>
            <a:r>
              <a:rPr lang="en-CA" dirty="0" err="1">
                <a:solidFill>
                  <a:schemeClr val="bg1"/>
                </a:solidFill>
              </a:rPr>
              <a:t>iglu</a:t>
            </a:r>
            <a:r>
              <a:rPr lang="en-CA" dirty="0">
                <a:solidFill>
                  <a:schemeClr val="bg1"/>
                </a:solidFill>
              </a:rPr>
              <a:t>”</a:t>
            </a:r>
          </a:p>
          <a:p>
            <a:pPr algn="ctr"/>
            <a:endParaRPr lang="en-CA" dirty="0">
              <a:solidFill>
                <a:schemeClr val="bg1"/>
              </a:solidFill>
            </a:endParaRPr>
          </a:p>
          <a:p>
            <a:pPr algn="ctr"/>
            <a:r>
              <a:rPr lang="en-CA" dirty="0">
                <a:solidFill>
                  <a:schemeClr val="bg1"/>
                </a:solidFill>
              </a:rPr>
              <a:t>“</a:t>
            </a:r>
            <a:r>
              <a:rPr lang="en-CA" dirty="0" err="1">
                <a:solidFill>
                  <a:schemeClr val="bg1"/>
                </a:solidFill>
              </a:rPr>
              <a:t>iglu</a:t>
            </a:r>
            <a:r>
              <a:rPr lang="en-CA" dirty="0">
                <a:solidFill>
                  <a:schemeClr val="bg1"/>
                </a:solidFill>
              </a:rPr>
              <a:t>-</a:t>
            </a:r>
            <a:r>
              <a:rPr lang="en-CA" dirty="0" err="1">
                <a:solidFill>
                  <a:schemeClr val="bg1"/>
                </a:solidFill>
              </a:rPr>
              <a:t>qaq</a:t>
            </a:r>
            <a:r>
              <a:rPr lang="en-CA" dirty="0">
                <a:solidFill>
                  <a:schemeClr val="bg1"/>
                </a:solidFill>
              </a:rPr>
              <a:t>-pit?” can be broken down into: </a:t>
            </a:r>
          </a:p>
          <a:p>
            <a:pPr algn="ctr"/>
            <a:r>
              <a:rPr lang="en-CA" dirty="0" err="1">
                <a:solidFill>
                  <a:schemeClr val="bg1"/>
                </a:solidFill>
              </a:rPr>
              <a:t>iglu</a:t>
            </a:r>
            <a:r>
              <a:rPr lang="en-CA" dirty="0">
                <a:solidFill>
                  <a:schemeClr val="bg1"/>
                </a:solidFill>
              </a:rPr>
              <a:t> (house)  -</a:t>
            </a:r>
            <a:r>
              <a:rPr lang="en-CA" dirty="0" err="1">
                <a:solidFill>
                  <a:schemeClr val="bg1"/>
                </a:solidFill>
              </a:rPr>
              <a:t>qaq</a:t>
            </a:r>
            <a:r>
              <a:rPr lang="en-CA" dirty="0">
                <a:solidFill>
                  <a:schemeClr val="bg1"/>
                </a:solidFill>
              </a:rPr>
              <a:t>- (to have) </a:t>
            </a:r>
          </a:p>
          <a:p>
            <a:pPr algn="ctr"/>
            <a:r>
              <a:rPr lang="en-CA" dirty="0">
                <a:solidFill>
                  <a:schemeClr val="bg1"/>
                </a:solidFill>
              </a:rPr>
              <a:t>-pit? (do you?)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You don’t need to memorize the word, just the parts. </a:t>
            </a:r>
            <a:endParaRPr lang="en-CA" dirty="0">
              <a:solidFill>
                <a:schemeClr val="bg1"/>
              </a:solidFill>
            </a:endParaRPr>
          </a:p>
          <a:p>
            <a:pPr algn="ctr"/>
            <a:endParaRPr lang="en-CA" dirty="0">
              <a:solidFill>
                <a:schemeClr val="bg1"/>
              </a:solidFill>
            </a:endParaRPr>
          </a:p>
          <a:p>
            <a:pPr algn="ctr"/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EBEC0B35-32BB-4D24-8173-6EE1C7A4C64B}"/>
              </a:ext>
            </a:extLst>
          </p:cNvPr>
          <p:cNvSpPr/>
          <p:nvPr/>
        </p:nvSpPr>
        <p:spPr>
          <a:xfrm rot="10800000" flipV="1">
            <a:off x="5929796" y="4615962"/>
            <a:ext cx="3323216" cy="2079384"/>
          </a:xfrm>
          <a:prstGeom prst="wedgeEllipseCallout">
            <a:avLst>
              <a:gd name="adj1" fmla="val -62589"/>
              <a:gd name="adj2" fmla="val 125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And you can build new sentences, like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“qajaq-</a:t>
            </a:r>
            <a:r>
              <a:rPr lang="en-US" dirty="0" err="1">
                <a:solidFill>
                  <a:schemeClr val="bg1"/>
                </a:solidFill>
              </a:rPr>
              <a:t>qaq</a:t>
            </a:r>
            <a:r>
              <a:rPr lang="en-US" dirty="0">
                <a:solidFill>
                  <a:schemeClr val="bg1"/>
                </a:solidFill>
              </a:rPr>
              <a:t>-pit?”</a:t>
            </a:r>
          </a:p>
          <a:p>
            <a:pPr algn="ctr"/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9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  <p:bldP spid="16" grpId="0" animBg="1"/>
    </p:bld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3179</TotalTime>
  <Words>596</Words>
  <Application>Microsoft Office PowerPoint</Application>
  <PresentationFormat>Widescreen</PresentationFormat>
  <Paragraphs>133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Abadi</vt:lpstr>
      <vt:lpstr>Century Gothic</vt:lpstr>
      <vt:lpstr>Euphemia</vt:lpstr>
      <vt:lpstr>Wingdings 3</vt:lpstr>
      <vt:lpstr>Slice</vt:lpstr>
      <vt:lpstr>PowerPoint Presentation</vt:lpstr>
      <vt:lpstr>PowerPoint Presentation</vt:lpstr>
      <vt:lpstr>big question </vt:lpstr>
      <vt:lpstr>PowerPoint Presentation</vt:lpstr>
      <vt:lpstr>ISL learning </vt:lpstr>
      <vt:lpstr>PowerPoint Presentation</vt:lpstr>
      <vt:lpstr>What was the most impactful for me: the “Strategic approach”</vt:lpstr>
      <vt:lpstr>     …it goes against the ISL teaching approach which has      become dominant post-Nunavut </vt:lpstr>
      <vt:lpstr>Dominant Approach v Strategic Approach</vt:lpstr>
      <vt:lpstr>Dominant approach</vt:lpstr>
      <vt:lpstr>But In southern/non-immersion settings…</vt:lpstr>
      <vt:lpstr>My own experience</vt:lpstr>
      <vt:lpstr>What motivates me?</vt:lpstr>
      <vt:lpstr>Pedagogical Questions to Consider for ISL  Learners and Teachers</vt:lpstr>
      <vt:lpstr>PowerPoint Presentation</vt:lpstr>
      <vt:lpstr>Qujannamiik!</vt:lpstr>
      <vt:lpstr>PowerPoint Presentation</vt:lpstr>
      <vt:lpstr>sources</vt:lpstr>
      <vt:lpstr>Inuktitut learning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Genee, Inge</cp:lastModifiedBy>
  <cp:revision>105</cp:revision>
  <dcterms:created xsi:type="dcterms:W3CDTF">2018-05-10T11:18:33Z</dcterms:created>
  <dcterms:modified xsi:type="dcterms:W3CDTF">2018-06-15T17:31:03Z</dcterms:modified>
</cp:coreProperties>
</file>