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15" r:id="rId2"/>
    <p:sldId id="431" r:id="rId3"/>
    <p:sldId id="442" r:id="rId4"/>
    <p:sldId id="443" r:id="rId5"/>
    <p:sldId id="446" r:id="rId6"/>
    <p:sldId id="399" r:id="rId7"/>
    <p:sldId id="439" r:id="rId8"/>
    <p:sldId id="422" r:id="rId9"/>
    <p:sldId id="447" r:id="rId10"/>
    <p:sldId id="448" r:id="rId11"/>
    <p:sldId id="425" r:id="rId12"/>
    <p:sldId id="450" r:id="rId1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72120" autoAdjust="0"/>
  </p:normalViewPr>
  <p:slideViewPr>
    <p:cSldViewPr>
      <p:cViewPr varScale="1">
        <p:scale>
          <a:sx n="63" d="100"/>
          <a:sy n="63" d="100"/>
        </p:scale>
        <p:origin x="2030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485BD-07D0-4721-B276-521301A30886}" type="datetimeFigureOut">
              <a:rPr lang="en-CA" smtClean="0"/>
              <a:t>05/06/2018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99C56-F24B-404E-A3DD-015B2D721D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512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D5E59-7979-4FC0-89A6-4B1D92798EE1}" type="datetimeFigureOut">
              <a:rPr lang="en-CA" smtClean="0"/>
              <a:t>05/06/2018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9788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A7A80-7ADD-4CFE-89FE-EC6EDA9102B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803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A7A80-7ADD-4CFE-89FE-EC6EDA9102B5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964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A7A80-7ADD-4CFE-89FE-EC6EDA9102B5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7757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A7A80-7ADD-4CFE-89FE-EC6EDA9102B5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4754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A7A80-7ADD-4CFE-89FE-EC6EDA9102B5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7380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A7A80-7ADD-4CFE-89FE-EC6EDA9102B5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6124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A7A80-7ADD-4CFE-89FE-EC6EDA9102B5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7530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A7A80-7ADD-4CFE-89FE-EC6EDA9102B5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6819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A7A80-7ADD-4CFE-89FE-EC6EDA9102B5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4749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A7A80-7ADD-4CFE-89FE-EC6EDA9102B5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1933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A7A80-7ADD-4CFE-89FE-EC6EDA9102B5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480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A7A80-7ADD-4CFE-89FE-EC6EDA9102B5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6159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A7A80-7ADD-4CFE-89FE-EC6EDA9102B5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1020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9CC05-0E2A-4B62-8516-C66101663785}" type="datetime1">
              <a:rPr lang="en-CA" smtClean="0"/>
              <a:t>05/06/2018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Inge Genee – Working with the Blackfoot Language Resources website in the classroom – SILS 2018 – June 8 2018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02D6-EDA2-4489-8C8F-1EBAAB97A42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5039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92239-FADB-4D40-AEB7-EF5CFFADCD59}" type="datetime1">
              <a:rPr lang="en-CA" smtClean="0"/>
              <a:t>05/06/2018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Inge Genee – Working with the Blackfoot Language Resources website in the classroom – SILS 2018 – June 8 2018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02D6-EDA2-4489-8C8F-1EBAAB97A42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0114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8C4C3-06E9-480E-9BB3-32D348D5B194}" type="datetime1">
              <a:rPr lang="en-CA" smtClean="0"/>
              <a:t>05/06/2018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Inge Genee – Working with the Blackfoot Language Resources website in the classroom – SILS 2018 – June 8 2018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02D6-EDA2-4489-8C8F-1EBAAB97A42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5837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BE74-3A0C-4258-A201-EEFC13F8FCC4}" type="datetime1">
              <a:rPr lang="en-CA" smtClean="0"/>
              <a:t>05/06/2018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Inge Genee – Working with the Blackfoot Language Resources website in the classroom – SILS 2018 – June 8 2018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02D6-EDA2-4489-8C8F-1EBAAB97A42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304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E488-BFF5-4ED8-B64E-31829AEF05FE}" type="datetime1">
              <a:rPr lang="en-CA" smtClean="0"/>
              <a:t>05/06/2018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Inge Genee – Working with the Blackfoot Language Resources website in the classroom – SILS 2018 – June 8 2018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02D6-EDA2-4489-8C8F-1EBAAB97A42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3550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D8EA-D142-412F-A912-408DD01CA7A4}" type="datetime1">
              <a:rPr lang="en-CA" smtClean="0"/>
              <a:t>05/06/2018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Inge Genee – Working with the Blackfoot Language Resources website in the classroom – SILS 2018 – June 8 2018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02D6-EDA2-4489-8C8F-1EBAAB97A42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6445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064BC-1F43-4916-B3F2-965A4C3D1281}" type="datetime1">
              <a:rPr lang="en-CA" smtClean="0"/>
              <a:t>05/06/2018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Inge Genee – Working with the Blackfoot Language Resources website in the classroom – SILS 2018 – June 8 2018</a:t>
            </a: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02D6-EDA2-4489-8C8F-1EBAAB97A42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9121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ABFD-C6B6-4C3C-A8CC-26ECF727686C}" type="datetime1">
              <a:rPr lang="en-CA" smtClean="0"/>
              <a:t>05/06/2018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Inge Genee – Working with the Blackfoot Language Resources website in the classroom – SILS 2018 – June 8 2018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02D6-EDA2-4489-8C8F-1EBAAB97A42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3605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29AE-9CEA-4A67-A9BA-B6C92C8D2FBA}" type="datetime1">
              <a:rPr lang="en-CA" smtClean="0"/>
              <a:t>05/06/2018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Inge Genee – Working with the Blackfoot Language Resources website in the classroom – SILS 2018 – June 8 2018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02D6-EDA2-4489-8C8F-1EBAAB97A42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087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6766-D72E-4BD3-818D-5915A843D21D}" type="datetime1">
              <a:rPr lang="en-CA" smtClean="0"/>
              <a:t>05/06/2018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Inge Genee – Working with the Blackfoot Language Resources website in the classroom – SILS 2018 – June 8 2018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02D6-EDA2-4489-8C8F-1EBAAB97A42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515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9E4FD-CFF1-43FE-A977-F855081536B4}" type="datetime1">
              <a:rPr lang="en-CA" smtClean="0"/>
              <a:t>05/06/2018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Inge Genee – Working with the Blackfoot Language Resources website in the classroom – SILS 2018 – June 8 2018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02D6-EDA2-4489-8C8F-1EBAAB97A42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8795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48E31-A8D4-44F2-8CDA-719291E51677}" type="datetime1">
              <a:rPr lang="en-CA" smtClean="0"/>
              <a:t>05/06/2018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A" smtClean="0"/>
              <a:t>Inge Genee – Working with the Blackfoot Language Resources website in the classroom – SILS 2018 – June 8 2018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102D6-EDA2-4489-8C8F-1EBAAB97A42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816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4" y="1447521"/>
            <a:ext cx="8928992" cy="162143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Working with the Blackfoot Language Resources website in the classroom</a:t>
            </a:r>
            <a:br>
              <a:rPr lang="en-US" b="1" dirty="0" smtClean="0"/>
            </a:br>
            <a:r>
              <a:rPr lang="en-US" b="1" dirty="0" smtClean="0">
                <a:solidFill>
                  <a:srgbClr val="FF0000"/>
                </a:solidFill>
              </a:rPr>
              <a:t>https://blackfoot.atlas-ling.ca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094113"/>
            <a:ext cx="9144000" cy="1631031"/>
          </a:xfrm>
        </p:spPr>
        <p:txBody>
          <a:bodyPr>
            <a:normAutofit fontScale="92500" lnSpcReduction="10000"/>
          </a:bodyPr>
          <a:lstStyle/>
          <a:p>
            <a:endParaRPr lang="en-US" sz="2000" dirty="0" smtClean="0"/>
          </a:p>
          <a:p>
            <a:r>
              <a:rPr lang="en-US" sz="2000" dirty="0" smtClean="0"/>
              <a:t>Inge </a:t>
            </a:r>
            <a:r>
              <a:rPr lang="en-US" sz="2000" dirty="0" smtClean="0"/>
              <a:t>Genee</a:t>
            </a:r>
            <a:endParaRPr lang="en-CA" sz="2000" dirty="0"/>
          </a:p>
          <a:p>
            <a:r>
              <a:rPr lang="en-US" sz="2000" dirty="0"/>
              <a:t>Department of Modern </a:t>
            </a:r>
            <a:r>
              <a:rPr lang="en-US" sz="2000" dirty="0" smtClean="0"/>
              <a:t>Languages</a:t>
            </a:r>
            <a:endParaRPr lang="en-US" sz="2000" dirty="0" smtClean="0"/>
          </a:p>
          <a:p>
            <a:r>
              <a:rPr lang="en-US" sz="2000" dirty="0" smtClean="0"/>
              <a:t>University </a:t>
            </a:r>
            <a:r>
              <a:rPr lang="en-US" sz="2000" dirty="0"/>
              <a:t>of </a:t>
            </a:r>
            <a:r>
              <a:rPr lang="en-US" sz="2000" dirty="0" smtClean="0"/>
              <a:t>Lethbridge</a:t>
            </a:r>
          </a:p>
          <a:p>
            <a:r>
              <a:rPr lang="en-US" sz="2000" dirty="0" smtClean="0"/>
              <a:t>Inge.genee@uleth.ca</a:t>
            </a:r>
            <a:endParaRPr lang="en-CA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4365084"/>
            <a:ext cx="1008112" cy="1296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093296"/>
            <a:ext cx="6696744" cy="288032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5"/>
          <a:srcRect t="8724" b="75154"/>
          <a:stretch/>
        </p:blipFill>
        <p:spPr>
          <a:xfrm>
            <a:off x="0" y="0"/>
            <a:ext cx="9144000" cy="101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9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Resource pages</a:t>
            </a:r>
            <a:endParaRPr lang="en-CA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7584" y="6356350"/>
            <a:ext cx="7272808" cy="365125"/>
          </a:xfrm>
        </p:spPr>
        <p:txBody>
          <a:bodyPr/>
          <a:lstStyle/>
          <a:p>
            <a:r>
              <a:rPr lang="en-CA" smtClean="0"/>
              <a:t>Inge Genee – Working with the Blackfoot Language Resources website in the classroom – SILS 2018 – June 8 2018</a:t>
            </a:r>
            <a:endParaRPr lang="en-CA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</a:pPr>
            <a:r>
              <a:rPr lang="en-US" dirty="0" smtClean="0"/>
              <a:t>Blackfoot linguistics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Grammars and dictionaries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Websites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Language learning resources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Apps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Other resources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Send us updates if you learn about new things, especially apps and on-line resources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091" r="17160" b="46614"/>
          <a:stretch/>
        </p:blipFill>
        <p:spPr>
          <a:xfrm>
            <a:off x="6310535" y="1844824"/>
            <a:ext cx="2376265" cy="208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9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Putting Blackfoot on the </a:t>
            </a:r>
            <a:r>
              <a:rPr lang="en-US" b="1" dirty="0" smtClean="0"/>
              <a:t>map:</a:t>
            </a:r>
            <a:br>
              <a:rPr lang="en-US" b="1" dirty="0" smtClean="0"/>
            </a:br>
            <a:r>
              <a:rPr lang="en-US" b="1" dirty="0" smtClean="0"/>
              <a:t>Algonquian Linguistic Atlas</a:t>
            </a:r>
            <a:endParaRPr lang="en-CA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7584" y="6356350"/>
            <a:ext cx="7272808" cy="365125"/>
          </a:xfrm>
        </p:spPr>
        <p:txBody>
          <a:bodyPr/>
          <a:lstStyle/>
          <a:p>
            <a:r>
              <a:rPr lang="en-CA" smtClean="0"/>
              <a:t>Inge Genee – Working with the Blackfoot Language Resources website in the classroom – SILS 2018 – June 8 2018</a:t>
            </a:r>
            <a:endParaRPr lang="en-CA" dirty="0" smtClean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8922" y="1639341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1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98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Features on the Algonquian Linguistic Atlas</a:t>
            </a:r>
            <a:endParaRPr lang="en-CA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7584" y="6356350"/>
            <a:ext cx="7272808" cy="365125"/>
          </a:xfrm>
        </p:spPr>
        <p:txBody>
          <a:bodyPr/>
          <a:lstStyle/>
          <a:p>
            <a:r>
              <a:rPr lang="en-CA" smtClean="0"/>
              <a:t>Inge Genee – Working with the Blackfoot Language Resources website in the classroom – SILS 2018 – June 8 2018</a:t>
            </a:r>
            <a:endParaRPr lang="en-CA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Listen to short phrases in </a:t>
            </a:r>
            <a:r>
              <a:rPr lang="en-US" dirty="0" err="1" smtClean="0"/>
              <a:t>Siksika</a:t>
            </a:r>
            <a:r>
              <a:rPr lang="en-US" dirty="0" smtClean="0"/>
              <a:t>, </a:t>
            </a:r>
            <a:r>
              <a:rPr lang="en-US" dirty="0" err="1" smtClean="0"/>
              <a:t>Piikani</a:t>
            </a:r>
            <a:r>
              <a:rPr lang="en-US" dirty="0" smtClean="0"/>
              <a:t> and </a:t>
            </a:r>
            <a:r>
              <a:rPr lang="en-US" dirty="0" err="1" smtClean="0"/>
              <a:t>Kainai</a:t>
            </a:r>
            <a:r>
              <a:rPr lang="en-US" dirty="0" smtClean="0"/>
              <a:t> dialect</a:t>
            </a:r>
          </a:p>
          <a:p>
            <a:r>
              <a:rPr lang="en-US" dirty="0" smtClean="0"/>
              <a:t>Phrases organized in Themes such as Family, Greeting, Numbers, Days, Weather etc.</a:t>
            </a:r>
          </a:p>
          <a:p>
            <a:r>
              <a:rPr lang="en-US" dirty="0"/>
              <a:t>D</a:t>
            </a:r>
            <a:r>
              <a:rPr lang="en-US" dirty="0" smtClean="0"/>
              <a:t>ownload selections to make your own MP3 file for practice.</a:t>
            </a:r>
          </a:p>
          <a:p>
            <a:r>
              <a:rPr lang="en-US" dirty="0" smtClean="0"/>
              <a:t>MP3 files can also be used to compare dialects.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5607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764704" y="-31600"/>
            <a:ext cx="11488625" cy="71018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Contributors</a:t>
            </a:r>
            <a:endParaRPr lang="en-CA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7584" y="6356350"/>
            <a:ext cx="7272808" cy="365125"/>
          </a:xfrm>
        </p:spPr>
        <p:txBody>
          <a:bodyPr/>
          <a:lstStyle/>
          <a:p>
            <a:r>
              <a:rPr lang="en-CA" dirty="0" smtClean="0"/>
              <a:t>Inge Genee – </a:t>
            </a:r>
            <a:r>
              <a:rPr lang="en-CA" dirty="0" smtClean="0"/>
              <a:t>Working with the Blackfoot Language Resources website in the classroom – SILS 2018 – June 8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Steffi </a:t>
            </a:r>
            <a:r>
              <a:rPr lang="en-US" b="1" dirty="0">
                <a:solidFill>
                  <a:srgbClr val="FF0000"/>
                </a:solidFill>
              </a:rPr>
              <a:t>Becker </a:t>
            </a:r>
            <a:r>
              <a:rPr lang="en-US" b="1" dirty="0" smtClean="0">
                <a:solidFill>
                  <a:srgbClr val="FF0000"/>
                </a:solidFill>
              </a:rPr>
              <a:t>Dudley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Jessie Black </a:t>
            </a:r>
            <a:r>
              <a:rPr lang="en-US" b="1" dirty="0" smtClean="0">
                <a:solidFill>
                  <a:srgbClr val="00B050"/>
                </a:solidFill>
              </a:rPr>
              <a:t>Water </a:t>
            </a:r>
            <a:r>
              <a:rPr lang="en-US" b="1" dirty="0">
                <a:solidFill>
                  <a:srgbClr val="FF0000"/>
                </a:solidFill>
              </a:rPr>
              <a:t>Kim Black </a:t>
            </a:r>
            <a:r>
              <a:rPr lang="en-US" b="1" dirty="0" smtClean="0">
                <a:solidFill>
                  <a:srgbClr val="FF0000"/>
                </a:solidFill>
              </a:rPr>
              <a:t>Water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smtClean="0">
                <a:solidFill>
                  <a:srgbClr val="00B050"/>
                </a:solidFill>
              </a:rPr>
              <a:t>Heather Bliss </a:t>
            </a:r>
            <a:r>
              <a:rPr lang="en-US" b="1" dirty="0" smtClean="0">
                <a:solidFill>
                  <a:srgbClr val="7030A0"/>
                </a:solidFill>
              </a:rPr>
              <a:t>Peter </a:t>
            </a:r>
            <a:r>
              <a:rPr lang="en-US" b="1" dirty="0">
                <a:solidFill>
                  <a:srgbClr val="7030A0"/>
                </a:solidFill>
              </a:rPr>
              <a:t>Chief </a:t>
            </a:r>
            <a:r>
              <a:rPr lang="en-US" b="1" dirty="0" smtClean="0">
                <a:solidFill>
                  <a:srgbClr val="7030A0"/>
                </a:solidFill>
              </a:rPr>
              <a:t>Calf </a:t>
            </a:r>
            <a:r>
              <a:rPr lang="en-US" b="1" dirty="0">
                <a:solidFill>
                  <a:srgbClr val="FF0000"/>
                </a:solidFill>
              </a:rPr>
              <a:t>Natalie </a:t>
            </a:r>
            <a:r>
              <a:rPr lang="en-US" b="1" dirty="0" smtClean="0">
                <a:solidFill>
                  <a:srgbClr val="FF0000"/>
                </a:solidFill>
              </a:rPr>
              <a:t>Creighton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Shirlee</a:t>
            </a:r>
            <a:r>
              <a:rPr lang="en-US" b="1" dirty="0">
                <a:solidFill>
                  <a:srgbClr val="7030A0"/>
                </a:solidFill>
              </a:rPr>
              <a:t> Crow </a:t>
            </a:r>
            <a:r>
              <a:rPr lang="en-US" b="1" dirty="0" smtClean="0">
                <a:solidFill>
                  <a:srgbClr val="7030A0"/>
                </a:solidFill>
              </a:rPr>
              <a:t>Shoe </a:t>
            </a:r>
            <a:r>
              <a:rPr lang="en-US" b="1" dirty="0" smtClean="0">
                <a:solidFill>
                  <a:srgbClr val="FF0000"/>
                </a:solidFill>
              </a:rPr>
              <a:t>Francis First Charger</a:t>
            </a:r>
            <a:r>
              <a:rPr lang="en-US" b="1" dirty="0" smtClean="0">
                <a:solidFill>
                  <a:srgbClr val="7030A0"/>
                </a:solidFill>
              </a:rPr>
              <a:t> Don Frant</a:t>
            </a:r>
            <a:r>
              <a:rPr lang="en-US" b="1" dirty="0">
                <a:solidFill>
                  <a:srgbClr val="7030A0"/>
                </a:solidFill>
              </a:rPr>
              <a:t>z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smtClean="0">
                <a:solidFill>
                  <a:srgbClr val="00B050"/>
                </a:solidFill>
              </a:rPr>
              <a:t>Inge Genee </a:t>
            </a:r>
            <a:r>
              <a:rPr lang="en-US" b="1" dirty="0" smtClean="0">
                <a:solidFill>
                  <a:srgbClr val="FF0000"/>
                </a:solidFill>
              </a:rPr>
              <a:t>Kristen </a:t>
            </a:r>
            <a:r>
              <a:rPr lang="en-US" b="1" dirty="0" smtClean="0">
                <a:solidFill>
                  <a:srgbClr val="FF0000"/>
                </a:solidFill>
              </a:rPr>
              <a:t>Healy</a:t>
            </a:r>
            <a:r>
              <a:rPr lang="en-US" b="1" dirty="0" smtClean="0">
                <a:solidFill>
                  <a:srgbClr val="7030A0"/>
                </a:solidFill>
              </a:rPr>
              <a:t> Rachel Hoof </a:t>
            </a:r>
            <a:r>
              <a:rPr lang="en-US" b="1" dirty="0" smtClean="0">
                <a:solidFill>
                  <a:srgbClr val="FF0000"/>
                </a:solidFill>
              </a:rPr>
              <a:t>Beverly Hungry Wolf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smtClean="0">
                <a:solidFill>
                  <a:srgbClr val="00B050"/>
                </a:solidFill>
              </a:rPr>
              <a:t>Janine Jackson </a:t>
            </a:r>
            <a:r>
              <a:rPr lang="en-US" b="1" dirty="0" smtClean="0">
                <a:solidFill>
                  <a:srgbClr val="7030A0"/>
                </a:solidFill>
              </a:rPr>
              <a:t>Shelby Johnson </a:t>
            </a:r>
            <a:r>
              <a:rPr lang="en-US" b="1" dirty="0" smtClean="0">
                <a:solidFill>
                  <a:srgbClr val="FF0000"/>
                </a:solidFill>
              </a:rPr>
              <a:t>Marie-Odile </a:t>
            </a:r>
            <a:r>
              <a:rPr lang="en-US" b="1" dirty="0" smtClean="0">
                <a:solidFill>
                  <a:srgbClr val="FF0000"/>
                </a:solidFill>
              </a:rPr>
              <a:t>Junker</a:t>
            </a:r>
            <a:r>
              <a:rPr lang="en-US" b="1" dirty="0" smtClean="0">
                <a:solidFill>
                  <a:srgbClr val="7030A0"/>
                </a:solidFill>
              </a:rPr>
              <a:t> Philomena Melting Tallow </a:t>
            </a:r>
            <a:r>
              <a:rPr lang="en-US" b="1" dirty="0" smtClean="0">
                <a:solidFill>
                  <a:srgbClr val="00B050"/>
                </a:solidFill>
              </a:rPr>
              <a:t>Madoka Mizumoto </a:t>
            </a:r>
            <a:r>
              <a:rPr lang="en-US" b="1" dirty="0" smtClean="0">
                <a:solidFill>
                  <a:srgbClr val="7030A0"/>
                </a:solidFill>
              </a:rPr>
              <a:t>Mizuki Miyashita </a:t>
            </a:r>
            <a:r>
              <a:rPr lang="en-US" b="1" dirty="0" smtClean="0">
                <a:solidFill>
                  <a:srgbClr val="FF0000"/>
                </a:solidFill>
              </a:rPr>
              <a:t>Madeline Neufeld</a:t>
            </a:r>
            <a:r>
              <a:rPr lang="en-US" b="1" dirty="0" smtClean="0">
                <a:solidFill>
                  <a:srgbClr val="7030A0"/>
                </a:solidFill>
              </a:rPr>
              <a:t> Dan O’Donnell </a:t>
            </a:r>
            <a:r>
              <a:rPr lang="en-US" b="1" dirty="0" smtClean="0">
                <a:solidFill>
                  <a:srgbClr val="00B050"/>
                </a:solidFill>
              </a:rPr>
              <a:t>Claire Owen </a:t>
            </a:r>
            <a:r>
              <a:rPr lang="en-US" b="1" dirty="0" smtClean="0">
                <a:solidFill>
                  <a:srgbClr val="FF0000"/>
                </a:solidFill>
              </a:rPr>
              <a:t>Mahaliah Peddle</a:t>
            </a:r>
            <a:r>
              <a:rPr lang="en-US" b="1" dirty="0" smtClean="0">
                <a:solidFill>
                  <a:srgbClr val="7030A0"/>
                </a:solidFill>
              </a:rPr>
              <a:t> Peter Pankonin </a:t>
            </a:r>
            <a:r>
              <a:rPr lang="en-US" b="1" dirty="0" smtClean="0">
                <a:solidFill>
                  <a:srgbClr val="FF0000"/>
                </a:solidFill>
              </a:rPr>
              <a:t>Nicole Rosen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smtClean="0">
                <a:solidFill>
                  <a:srgbClr val="00B050"/>
                </a:solidFill>
              </a:rPr>
              <a:t>Blaise Russell </a:t>
            </a:r>
            <a:r>
              <a:rPr lang="en-US" b="1" dirty="0" smtClean="0">
                <a:solidFill>
                  <a:srgbClr val="7030A0"/>
                </a:solidFill>
              </a:rPr>
              <a:t>Meagan </a:t>
            </a:r>
            <a:r>
              <a:rPr lang="en-US" b="1" dirty="0" err="1" smtClean="0">
                <a:solidFill>
                  <a:srgbClr val="7030A0"/>
                </a:solidFill>
              </a:rPr>
              <a:t>Schritt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Myles </a:t>
            </a:r>
            <a:r>
              <a:rPr lang="en-US" b="1" dirty="0" smtClean="0">
                <a:solidFill>
                  <a:srgbClr val="FF0000"/>
                </a:solidFill>
              </a:rPr>
              <a:t>Shirakawa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>
                <a:solidFill>
                  <a:srgbClr val="7030A0"/>
                </a:solidFill>
              </a:rPr>
              <a:t>Amanda </a:t>
            </a:r>
            <a:r>
              <a:rPr lang="en-US" b="1" dirty="0" smtClean="0">
                <a:solidFill>
                  <a:srgbClr val="7030A0"/>
                </a:solidFill>
              </a:rPr>
              <a:t>Thom </a:t>
            </a:r>
            <a:r>
              <a:rPr lang="en-US" b="1" dirty="0">
                <a:solidFill>
                  <a:srgbClr val="FF0000"/>
                </a:solidFill>
              </a:rPr>
              <a:t>Carl </a:t>
            </a:r>
            <a:r>
              <a:rPr lang="en-US" b="1" dirty="0" smtClean="0">
                <a:solidFill>
                  <a:srgbClr val="FF0000"/>
                </a:solidFill>
              </a:rPr>
              <a:t>Singer</a:t>
            </a:r>
            <a:r>
              <a:rPr lang="en-US" b="1" dirty="0" smtClean="0">
                <a:solidFill>
                  <a:srgbClr val="7030A0"/>
                </a:solidFill>
              </a:rPr>
              <a:t> Shawn Singer </a:t>
            </a:r>
            <a:r>
              <a:rPr lang="en-US" b="1" dirty="0" smtClean="0">
                <a:solidFill>
                  <a:srgbClr val="00B050"/>
                </a:solidFill>
              </a:rPr>
              <a:t>William </a:t>
            </a:r>
            <a:r>
              <a:rPr lang="en-US" b="1" dirty="0">
                <a:solidFill>
                  <a:srgbClr val="00B050"/>
                </a:solidFill>
              </a:rPr>
              <a:t>Singer </a:t>
            </a:r>
            <a:r>
              <a:rPr lang="en-US" b="1" dirty="0" smtClean="0">
                <a:solidFill>
                  <a:srgbClr val="00B050"/>
                </a:solidFill>
              </a:rPr>
              <a:t>III </a:t>
            </a:r>
            <a:r>
              <a:rPr lang="en-US" b="1" dirty="0" smtClean="0">
                <a:solidFill>
                  <a:srgbClr val="7030A0"/>
                </a:solidFill>
              </a:rPr>
              <a:t>Delasie Torkornoo </a:t>
            </a:r>
            <a:r>
              <a:rPr lang="en-US" b="1" dirty="0" smtClean="0">
                <a:solidFill>
                  <a:srgbClr val="FF0000"/>
                </a:solidFill>
              </a:rPr>
              <a:t>Natalie Weber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smtClean="0">
                <a:solidFill>
                  <a:srgbClr val="00B050"/>
                </a:solidFill>
              </a:rPr>
              <a:t>Brittany Wichers </a:t>
            </a:r>
            <a:r>
              <a:rPr lang="en-US" b="1" dirty="0" smtClean="0">
                <a:solidFill>
                  <a:srgbClr val="7030A0"/>
                </a:solidFill>
              </a:rPr>
              <a:t>Jo </a:t>
            </a:r>
            <a:r>
              <a:rPr lang="en-US" b="1" dirty="0">
                <a:solidFill>
                  <a:srgbClr val="7030A0"/>
                </a:solidFill>
              </a:rPr>
              <a:t>Ann Yellow </a:t>
            </a:r>
            <a:r>
              <a:rPr lang="en-US" b="1" dirty="0" smtClean="0">
                <a:solidFill>
                  <a:srgbClr val="7030A0"/>
                </a:solidFill>
              </a:rPr>
              <a:t>Horn </a:t>
            </a:r>
            <a:r>
              <a:rPr lang="en-US" b="1" dirty="0">
                <a:solidFill>
                  <a:srgbClr val="00B050"/>
                </a:solidFill>
              </a:rPr>
              <a:t>Pauline Yellow </a:t>
            </a:r>
            <a:r>
              <a:rPr lang="en-US" b="1" dirty="0" smtClean="0">
                <a:solidFill>
                  <a:srgbClr val="00B050"/>
                </a:solidFill>
              </a:rPr>
              <a:t>Horn </a:t>
            </a:r>
            <a:r>
              <a:rPr lang="en-US" b="1" dirty="0" smtClean="0">
                <a:solidFill>
                  <a:srgbClr val="FF0000"/>
                </a:solidFill>
              </a:rPr>
              <a:t>Fernando </a:t>
            </a:r>
            <a:r>
              <a:rPr lang="en-US" b="1" dirty="0" err="1" smtClean="0">
                <a:solidFill>
                  <a:srgbClr val="FF0000"/>
                </a:solidFill>
              </a:rPr>
              <a:t>Zúñiga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CA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CA" dirty="0" smtClean="0"/>
          </a:p>
        </p:txBody>
      </p:sp>
      <p:sp>
        <p:nvSpPr>
          <p:cNvPr id="5" name="AutoShape 2" descr="Image result for chief mountain im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958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Origin of project: </a:t>
            </a:r>
            <a:r>
              <a:rPr lang="en-US" b="1" dirty="0" smtClean="0"/>
              <a:t>Back-digitization of database for existing dictionary</a:t>
            </a:r>
            <a:endParaRPr lang="en-CA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732" t="34043" r="28522" b="33222"/>
          <a:stretch/>
        </p:blipFill>
        <p:spPr>
          <a:xfrm>
            <a:off x="457200" y="2204864"/>
            <a:ext cx="8507288" cy="352839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7584" y="6356350"/>
            <a:ext cx="7272808" cy="365125"/>
          </a:xfrm>
        </p:spPr>
        <p:txBody>
          <a:bodyPr/>
          <a:lstStyle/>
          <a:p>
            <a:r>
              <a:rPr lang="en-CA" smtClean="0"/>
              <a:t>Inge Genee – Working with the Blackfoot Language Resources website in the classroom – SILS 2018 – June 8 2018</a:t>
            </a: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273917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 smtClean="0"/>
              <a:t>Goal</a:t>
            </a:r>
            <a:r>
              <a:rPr lang="en-CA" b="1" dirty="0" smtClean="0"/>
              <a:t>: Make a user-friendly resource for speakers</a:t>
            </a:r>
            <a:r>
              <a:rPr lang="en-CA" b="1" dirty="0" smtClean="0"/>
              <a:t>, learners and teachers</a:t>
            </a:r>
            <a:endParaRPr lang="en-CA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7090"/>
          <a:stretch/>
        </p:blipFill>
        <p:spPr>
          <a:xfrm>
            <a:off x="0" y="1916832"/>
            <a:ext cx="9144000" cy="432047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7584" y="6356350"/>
            <a:ext cx="7272808" cy="365125"/>
          </a:xfrm>
        </p:spPr>
        <p:txBody>
          <a:bodyPr/>
          <a:lstStyle/>
          <a:p>
            <a:r>
              <a:rPr lang="en-CA" smtClean="0"/>
              <a:t>Inge Genee – Working with the Blackfoot Language Resources website in the classroom – SILS 2018 – June 8 2018</a:t>
            </a: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280639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Result: Blackfoot Language Resources </a:t>
            </a:r>
            <a:r>
              <a:rPr lang="en-US" b="1" dirty="0" smtClean="0"/>
              <a:t>project website</a:t>
            </a:r>
            <a:endParaRPr lang="en-CA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7584" y="6356350"/>
            <a:ext cx="7272808" cy="365125"/>
          </a:xfrm>
        </p:spPr>
        <p:txBody>
          <a:bodyPr/>
          <a:lstStyle/>
          <a:p>
            <a:r>
              <a:rPr lang="en-CA" smtClean="0"/>
              <a:t>Inge Genee – Working with the Blackfoot Language Resources website in the classroom – SILS 2018 – June 8 2018</a:t>
            </a:r>
            <a:endParaRPr lang="en-CA" dirty="0" smtClean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0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Current features of website</a:t>
            </a:r>
            <a:endParaRPr lang="en-CA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95536" y="6412298"/>
            <a:ext cx="6624736" cy="185554"/>
          </a:xfrm>
        </p:spPr>
        <p:txBody>
          <a:bodyPr/>
          <a:lstStyle/>
          <a:p>
            <a:r>
              <a:rPr lang="en-CA" dirty="0" smtClean="0"/>
              <a:t>Inge Genee – Working with the Blackfoot Language Resources website in the classroom – SILS 2018 – June 8 2018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Dictionary</a:t>
            </a:r>
          </a:p>
          <a:p>
            <a:r>
              <a:rPr lang="en-US" dirty="0" smtClean="0"/>
              <a:t>Grammar pages</a:t>
            </a:r>
          </a:p>
          <a:p>
            <a:r>
              <a:rPr lang="en-US" dirty="0" smtClean="0"/>
              <a:t>Story archive</a:t>
            </a:r>
          </a:p>
          <a:p>
            <a:r>
              <a:rPr lang="en-US" dirty="0" smtClean="0"/>
              <a:t>Resource pages</a:t>
            </a:r>
          </a:p>
          <a:p>
            <a:r>
              <a:rPr lang="en-US" dirty="0" smtClean="0"/>
              <a:t>Contributors pages</a:t>
            </a:r>
          </a:p>
          <a:p>
            <a:r>
              <a:rPr lang="en-US" dirty="0" smtClean="0"/>
              <a:t>Copyright statement</a:t>
            </a:r>
            <a:endParaRPr lang="en-CA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6888" y="2216947"/>
            <a:ext cx="4126768" cy="309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6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Dictionary features</a:t>
            </a:r>
            <a:endParaRPr lang="en-CA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15616" y="6492875"/>
            <a:ext cx="6624736" cy="248493"/>
          </a:xfrm>
        </p:spPr>
        <p:txBody>
          <a:bodyPr/>
          <a:lstStyle/>
          <a:p>
            <a:r>
              <a:rPr lang="en-CA" smtClean="0"/>
              <a:t>Inge Genee – Working with the Blackfoot Language Resources website in the classroom – SILS 2018 – June 8 2018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Help videos</a:t>
            </a:r>
          </a:p>
          <a:p>
            <a:r>
              <a:rPr lang="en-US" dirty="0" smtClean="0"/>
              <a:t>List of abbreviations</a:t>
            </a:r>
          </a:p>
          <a:p>
            <a:r>
              <a:rPr lang="en-US" dirty="0" smtClean="0"/>
              <a:t>English-to-Blackfoot search</a:t>
            </a:r>
          </a:p>
          <a:p>
            <a:r>
              <a:rPr lang="en-US" dirty="0" smtClean="0"/>
              <a:t>Blackfoot-to-English search</a:t>
            </a:r>
          </a:p>
          <a:p>
            <a:r>
              <a:rPr lang="en-US" dirty="0" smtClean="0"/>
              <a:t>Relaxed search</a:t>
            </a:r>
            <a:endParaRPr lang="en-US" dirty="0" smtClean="0"/>
          </a:p>
          <a:p>
            <a:r>
              <a:rPr lang="en-US" dirty="0" smtClean="0"/>
              <a:t>Advanced search options</a:t>
            </a:r>
          </a:p>
          <a:p>
            <a:r>
              <a:rPr lang="en-US" dirty="0" smtClean="0"/>
              <a:t>Pictures, sound files, examples,</a:t>
            </a:r>
          </a:p>
          <a:p>
            <a:pPr marL="0" indent="0">
              <a:buNone/>
            </a:pPr>
            <a:r>
              <a:rPr lang="en-US" dirty="0" smtClean="0"/>
              <a:t>	Micro </a:t>
            </a:r>
            <a:r>
              <a:rPr lang="en-US" dirty="0"/>
              <a:t>videos</a:t>
            </a:r>
            <a:endParaRPr lang="en-CA" dirty="0"/>
          </a:p>
          <a:p>
            <a:r>
              <a:rPr lang="en-US" dirty="0" smtClean="0"/>
              <a:t>Browse features</a:t>
            </a:r>
            <a:endParaRPr lang="en-CA" dirty="0" smtClean="0"/>
          </a:p>
          <a:p>
            <a:endParaRPr lang="en-CA" dirty="0" smtClean="0"/>
          </a:p>
          <a:p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8934" r="22700"/>
          <a:stretch/>
        </p:blipFill>
        <p:spPr>
          <a:xfrm rot="5400000">
            <a:off x="5657761" y="2055207"/>
            <a:ext cx="3480778" cy="320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9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Grammar pages</a:t>
            </a:r>
            <a:endParaRPr lang="en-CA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7584" y="6356350"/>
            <a:ext cx="7272808" cy="365125"/>
          </a:xfrm>
        </p:spPr>
        <p:txBody>
          <a:bodyPr/>
          <a:lstStyle/>
          <a:p>
            <a:r>
              <a:rPr lang="en-CA" smtClean="0"/>
              <a:t>Inge Genee – Working with the Blackfoot Language Resources website in the classroom – SILS 2018 – June 8 2018</a:t>
            </a:r>
            <a:endParaRPr lang="en-CA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dirty="0" smtClean="0"/>
              <a:t>Grammar points – nouns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Paradigms – nouns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Paradigms – verbs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Includes audio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Work in progress!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We keep adding to this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part of the website </a:t>
            </a:r>
            <a:endParaRPr lang="en-US" dirty="0" smtClean="0"/>
          </a:p>
          <a:p>
            <a:pPr>
              <a:buFont typeface="Arial" charset="0"/>
              <a:buChar char="•"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806" y="1647825"/>
            <a:ext cx="2895786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Story archive</a:t>
            </a:r>
            <a:endParaRPr lang="en-CA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7584" y="6356350"/>
            <a:ext cx="7272808" cy="365125"/>
          </a:xfrm>
        </p:spPr>
        <p:txBody>
          <a:bodyPr/>
          <a:lstStyle/>
          <a:p>
            <a:r>
              <a:rPr lang="en-CA" smtClean="0"/>
              <a:t>Inge Genee – Working with the Blackfoot Language Resources website in the classroom – SILS 2018 – June 8 2018</a:t>
            </a:r>
            <a:endParaRPr lang="en-CA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dirty="0" smtClean="0"/>
              <a:t>Fifteen storytellers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Search by dialect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Search by storyteller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Search by genre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Audio in Blackfoot</a:t>
            </a:r>
            <a:r>
              <a:rPr lang="en-US" dirty="0"/>
              <a:t> </a:t>
            </a:r>
            <a:r>
              <a:rPr lang="en-US" dirty="0" smtClean="0"/>
              <a:t>with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English translation</a:t>
            </a:r>
          </a:p>
        </p:txBody>
      </p:sp>
      <p:pic>
        <p:nvPicPr>
          <p:cNvPr id="1032" name="Picture 8" descr="Heather Blis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7" t="10224" r="11223" b="2530"/>
          <a:stretch/>
        </p:blipFill>
        <p:spPr bwMode="auto">
          <a:xfrm>
            <a:off x="5580112" y="1810953"/>
            <a:ext cx="3384377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3905</TotalTime>
  <Words>534</Words>
  <Application>Microsoft Office PowerPoint</Application>
  <PresentationFormat>On-screen Show (4:3)</PresentationFormat>
  <Paragraphs>81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Working with the Blackfoot Language Resources website in the classroom https://blackfoot.atlas-ling.ca</vt:lpstr>
      <vt:lpstr>Contributors</vt:lpstr>
      <vt:lpstr>Origin of project: Back-digitization of database for existing dictionary</vt:lpstr>
      <vt:lpstr>Goal: Make a user-friendly resource for speakers, learners and teachers</vt:lpstr>
      <vt:lpstr>Result: Blackfoot Language Resources project website</vt:lpstr>
      <vt:lpstr>Current features of website</vt:lpstr>
      <vt:lpstr>Dictionary features</vt:lpstr>
      <vt:lpstr>Grammar pages</vt:lpstr>
      <vt:lpstr>Story archive</vt:lpstr>
      <vt:lpstr>Resource pages</vt:lpstr>
      <vt:lpstr>Putting Blackfoot on the map: Algonquian Linguistic Atlas</vt:lpstr>
      <vt:lpstr>Features on the Algonquian Linguistic Atlas</vt:lpstr>
    </vt:vector>
  </TitlesOfParts>
  <Company>University of Lethbridge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‘What’s in a preposition?’  Working on, in, with and for a Canadian First Nations language and its speakers</dc:title>
  <dc:creator>inge.genee</dc:creator>
  <cp:lastModifiedBy>Genee, Inge</cp:lastModifiedBy>
  <cp:revision>242</cp:revision>
  <cp:lastPrinted>2018-06-05T20:08:30Z</cp:lastPrinted>
  <dcterms:created xsi:type="dcterms:W3CDTF">2015-05-03T12:50:17Z</dcterms:created>
  <dcterms:modified xsi:type="dcterms:W3CDTF">2018-06-05T20:11:15Z</dcterms:modified>
</cp:coreProperties>
</file>